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51435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Noto Sans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.fntdata"/><Relationship Id="rId22" Type="http://schemas.openxmlformats.org/officeDocument/2006/relationships/font" Target="fonts/NotoSans-boldItalic.fntdata"/><Relationship Id="rId21" Type="http://schemas.openxmlformats.org/officeDocument/2006/relationships/font" Target="fonts/NotoSans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NotoSa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bf41f51d2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7bf41f51d2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bf41f51d2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principios CPTED se centran en usar el diseño de los espacios para reducir el crimen y el miedo al crimen, utilizando estrategias como la vigilancia natural, que aumenta la visibilidad de los espacios; el control natural de accesos, que dirige el movimiento de las personas; el reforzamiento territorial, que establece límites claros entre espacios públicos y privados; el mantenimiento, que demuestra cuidado y desalienta el desorden; y la participación ciudadana y la cohesión social, que empoderan a la comunidad para resolver problemas locales y colaborar con las autoridades</a:t>
            </a:r>
            <a:endParaRPr/>
          </a:p>
        </p:txBody>
      </p:sp>
      <p:sp>
        <p:nvSpPr>
          <p:cNvPr id="28" name="Google Shape;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bf41f51d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37bf41f51d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7bf41f51d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Sosteniblidad tecnológica,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permanezca vigente, adaptable y eficiente en el tiempo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System Usability Scale" (Escala de Usabilidad del Sistema), un cuestionario estandarizado que mide la percepción de usabilidad de un producto por parte de los usuarios. Una puntuación de 70 o superior (en una escala de 0 a 100) indica que el sistema tiene una usabilidad aceptable o buena, según los estándares de la industria.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Tiempo Medio de Resolución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Must have (Debe tener), Should have (Debería tener), Could have (Podría tener) y Won't have (No tendrá)</a:t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bf41f51d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7bf41f51d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7bf41f51d2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10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10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31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71500" y="571500"/>
            <a:ext cx="714375" cy="57150"/>
          </a:xfrm>
          <a:prstGeom prst="rect">
            <a:avLst/>
          </a:prstGeom>
          <a:solidFill>
            <a:srgbClr val="EE3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571500" y="800100"/>
            <a:ext cx="8001000" cy="1851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Administrador de Condominios de Viviendas Sociales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71500" y="2766027"/>
            <a:ext cx="80010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E3A43"/>
                </a:solidFill>
                <a:latin typeface="Montserrat"/>
                <a:ea typeface="Montserrat"/>
                <a:cs typeface="Montserrat"/>
                <a:sym typeface="Montserrat"/>
              </a:rPr>
              <a:t>Plataforma socio–tecnológica para gestión comunitaria y seguridad </a:t>
            </a:r>
            <a:r>
              <a:rPr b="1" lang="en-US" sz="2025">
                <a:solidFill>
                  <a:srgbClr val="EE3A43"/>
                </a:solidFill>
                <a:latin typeface="Montserrat"/>
                <a:ea typeface="Montserrat"/>
                <a:cs typeface="Montserrat"/>
                <a:sym typeface="Montserrat"/>
              </a:rPr>
              <a:t>del barrio</a:t>
            </a:r>
            <a:endParaRPr b="0" i="0" sz="2025" u="none" cap="none" strike="noStrike">
              <a:solidFill>
                <a:srgbClr val="EE3A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71500" y="3880450"/>
            <a:ext cx="5719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Equipo: Felipe Caballero · Carlos Aravena · Gonzalo Espinoza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71500" y="4194777"/>
            <a:ext cx="4798814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Carrera: Ingeniería en Informática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71500" y="4509102"/>
            <a:ext cx="4798814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Septiembre 2025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151" y="3441001"/>
            <a:ext cx="1458350" cy="14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3996" cy="53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/>
          <p:nvPr/>
        </p:nvSpPr>
        <p:spPr>
          <a:xfrm>
            <a:off x="3630875" y="4456650"/>
            <a:ext cx="714300" cy="57300"/>
          </a:xfrm>
          <a:prstGeom prst="rect">
            <a:avLst/>
          </a:prstGeom>
          <a:solidFill>
            <a:srgbClr val="EE3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657650" y="3397550"/>
            <a:ext cx="80010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b="1" lang="en-US" sz="4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Gracias!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499" y="571499"/>
            <a:ext cx="3031276" cy="30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¿En qué consiste </a:t>
            </a:r>
            <a:r>
              <a:rPr b="1" lang="en-US" sz="2025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nuestro</a:t>
            </a: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proyecto APT?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14338" y="10372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" name="Google Shape;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112299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814405" y="1051550"/>
            <a:ext cx="120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414338" y="1408742"/>
            <a:ext cx="40790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Inseguridad, baja coordinación,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Iluminación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deficiente, escasa denuncia y conflictos entre vecinos en condominios sociales.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414338" y="20659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350" y="2151692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814404" y="2080250"/>
            <a:ext cx="120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Propuesta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414350" y="2337350"/>
            <a:ext cx="3911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VECINAPP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Aplicación Web/Mobile con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panel d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 a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dmin para comunicación, incidencias, mantenimiento, participación y analítica básica.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414338" y="30946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" name="Google Shape;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063" y="318039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814406" y="3108949"/>
            <a:ext cx="108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Enfoque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414338" y="3466142"/>
            <a:ext cx="407908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Socio–técnico, principios CPTED, software seguro y accesible.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414338" y="4657725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Responde a necesidades reales de seguridad y organización; impacta socialmente y es técnicamente alcanzable como MVP.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8350" y="992775"/>
            <a:ext cx="3984000" cy="27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0" y="0"/>
            <a:ext cx="71400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414338" y="342900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VECINAPP Web: Gestión Completa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14338" y="765804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14338" y="1037267"/>
            <a:ext cx="4079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Control total para administradores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414338" y="146589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19" y="155161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814388" y="1501611"/>
            <a:ext cx="3550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Dashboard con estadísticas y métricas en tiempo real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14338" y="186594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75" y="195166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/>
          <p:nvPr/>
        </p:nvSpPr>
        <p:spPr>
          <a:xfrm>
            <a:off x="814388" y="1901661"/>
            <a:ext cx="28701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Gestión completa de residentes y unidades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414338" y="226599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063" y="235171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814388" y="2301711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Seguimiento y asignación de incidencias reportadas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414338" y="2698699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63" y="278442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814388" y="2734418"/>
            <a:ext cx="3418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Creación y programación de anuncios comunitarios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" name="Google Shape;71;p5"/>
          <p:cNvPicPr preferRelativeResize="0"/>
          <p:nvPr/>
        </p:nvPicPr>
        <p:blipFill rotWithShape="1">
          <a:blip r:embed="rId8">
            <a:alphaModFix/>
          </a:blip>
          <a:srcRect b="27198" l="0" r="0" t="0"/>
          <a:stretch/>
        </p:blipFill>
        <p:spPr>
          <a:xfrm>
            <a:off x="4797025" y="1037273"/>
            <a:ext cx="3929100" cy="286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" name="Google Shape;72;p5"/>
          <p:cNvSpPr/>
          <p:nvPr/>
        </p:nvSpPr>
        <p:spPr>
          <a:xfrm>
            <a:off x="414338" y="3074324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9567" y="3159539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>
            <a:off x="814388" y="3101793"/>
            <a:ext cx="3418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Visualización CCTV y conectividad con municipio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Competencias del perfil de egreso aplicadas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557213" y="1068726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Ingeniería de software de calidad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557225" y="1306626"/>
            <a:ext cx="3936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Ciclo 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de vida controlado potenciando la mantenibilidad, confiabilidad y escalabilidad.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549348" y="1700325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Soluciones de información (</a:t>
            </a:r>
            <a:r>
              <a:rPr b="1" lang="en-US" sz="1046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Bases de Datos</a:t>
            </a: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549348" y="1938231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Gestión de residentes, avisos, reservas y seguridad comunitaria con integridad y disponibilidad de datos en todo momento.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557213" y="2292600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Requisitos y UX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557213" y="2538372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Diseño intuitivo, accesible y que fomenta la participación activa de los vecinos (usuarios)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557213" y="2892741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 (ágil)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557213" y="3107054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Scrum/Kanban, KPIs (SLA, TMR), matriz de riesgos.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557213" y="3406370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Arquitectura segura y sostenible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557225" y="3652136"/>
            <a:ext cx="4090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 ofrece una arquitectura cloud con seguridad multicapa, con principios de sostenibilidad tecnológica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557213" y="4022241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Desarrollo móvil/web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557225" y="4228691"/>
            <a:ext cx="393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Accesibilidad desde 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múltiples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dispositivos garantizando una eficiente colaboración entre vecinos.</a:t>
            </a: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808674"/>
            <a:ext cx="3678075" cy="9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199" y="1819987"/>
            <a:ext cx="3599100" cy="240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Factibilidad del proyecto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414338" y="1037267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28638" y="1151567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19442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/>
          <p:nvPr/>
        </p:nvSpPr>
        <p:spPr>
          <a:xfrm>
            <a:off x="842978" y="1158699"/>
            <a:ext cx="737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046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lcance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528638" y="1380167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MVP con 4–5 módulos críticos (12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semanas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14338" y="2037392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528638" y="2151692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641" y="2194554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7"/>
          <p:cNvSpPr/>
          <p:nvPr/>
        </p:nvSpPr>
        <p:spPr>
          <a:xfrm>
            <a:off x="842963" y="2158836"/>
            <a:ext cx="1578769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Stack y herramientas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528638" y="2380292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Figma, GitHub,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Flutter (FrontEnd)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Node/Express o FastAPI, PostgreSQL/Firebase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Azure DevOps y Azure Cloud, Trello.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414338" y="3037517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528638" y="3151817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19467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/>
          <p:nvPr/>
        </p:nvSpPr>
        <p:spPr>
          <a:xfrm>
            <a:off x="842963" y="3158961"/>
            <a:ext cx="1716286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Riesgos y mitigaciones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528638" y="3380417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Adopción (co-diseño, onboarding simple), conectividad (PWA offline), datos sensibles (privacidad/anonimato).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2019" y="1108704"/>
            <a:ext cx="407908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09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/>
          <p:nvPr/>
        </p:nvSpPr>
        <p:spPr>
          <a:xfrm>
            <a:off x="0" y="0"/>
            <a:ext cx="71438" cy="5409242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Objetivos del proyecto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>
            <a:off x="1711997" y="1037275"/>
            <a:ext cx="5279700" cy="1400100"/>
          </a:xfrm>
          <a:prstGeom prst="rect">
            <a:avLst/>
          </a:prstGeom>
          <a:solidFill>
            <a:srgbClr val="537D8D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>
            <a:off x="1672687" y="1037267"/>
            <a:ext cx="42900" cy="14001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1826310" y="1151567"/>
            <a:ext cx="3850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826297" y="1465900"/>
            <a:ext cx="493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Diseñar e implementar un MVP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VECINAPP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que mejore la gestión y percepción de seguridad del condominio mediante comunicación, incidencias, mantenimiento y participación.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414338" y="2608892"/>
            <a:ext cx="4079081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414338" y="2980367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03751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/>
          <p:nvPr/>
        </p:nvSpPr>
        <p:spPr>
          <a:xfrm>
            <a:off x="728663" y="2948908"/>
            <a:ext cx="376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Levantamiento con ≥15 residentes + 2 autoridades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todo esto en un plazo de 3 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emana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414338" y="3444645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50179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/>
          <p:nvPr/>
        </p:nvSpPr>
        <p:spPr>
          <a:xfrm>
            <a:off x="728663" y="3444645"/>
            <a:ext cx="2841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Construir MVP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+ panel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en 10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semanas.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414338" y="3834733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488" y="389188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728675" y="3756079"/>
            <a:ext cx="36993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Analítica + notificaciones operativas durante la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semana 12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414338" y="4209092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488" y="426624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728663" y="4114749"/>
            <a:ext cx="376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Usabilidad/operación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con escala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SUS ≥70 (0 a 100)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414338" y="4923467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Priorización de funcionalidades de seguridad (cámaras/incidencias) y comunicación (avisos) con roles claros.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614" y="2707599"/>
            <a:ext cx="4187161" cy="16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Metodología de trabajo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414338" y="702887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414338" y="1037267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19" y="1122992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814388" y="1037267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Marco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814388" y="1264425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Ágil híbrido (Scrum/Kanban), sprints de 2 semanas.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414338" y="1637342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75" y="172306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/>
          <p:nvPr/>
        </p:nvSpPr>
        <p:spPr>
          <a:xfrm>
            <a:off x="814388" y="1660936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814388" y="1880229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roduct Owner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Dev Team.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414338" y="2237417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206" y="2323142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/>
          <p:nvPr/>
        </p:nvSpPr>
        <p:spPr>
          <a:xfrm>
            <a:off x="814388" y="2261011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Ceremonias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814388" y="2480304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Planificación, dailies, Review con actores, Retro.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414338" y="2837492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63" y="292321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814388" y="2876815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Calidad/Seguridad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814388" y="3080379"/>
            <a:ext cx="367903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Pruebas unitarias/integ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/E2E, OWASP,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backups, accesibilidad.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414338" y="4657725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i="1" lang="en-US" sz="732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Usar metodologías ágiles</a:t>
            </a: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 nos permite entregables pequeños, visibilidad y ajuste continuo con la comunidad.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2525" y="342900"/>
            <a:ext cx="1023700" cy="10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9050" y="1704371"/>
            <a:ext cx="3926499" cy="2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2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0" y="0"/>
            <a:ext cx="71438" cy="5423529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414338" y="10372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414338" y="10372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1–2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243013" y="1037267"/>
            <a:ext cx="3250406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Descubrimiento, entrevistas, mapa de procesos, MVP (MoSCoW).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14338" y="14944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414338" y="14944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243013" y="1478738"/>
            <a:ext cx="32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Prototipos Figma, arquitectura, DER, APIs/roles, test de usabilidad.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414338" y="19516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414338" y="19516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–9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243013" y="1935938"/>
            <a:ext cx="32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Desarrollo Incidencias/Seguridad, Auth, Comunicaciones, Mantenimiento, panel admin.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414338" y="24088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414338" y="24088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9–10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243013" y="2408867"/>
            <a:ext cx="3250406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Encuestas/Participación, Analítica (KPIs), accesibilidad y hardening.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414338" y="2866067"/>
            <a:ext cx="714375" cy="228600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414338" y="2866067"/>
            <a:ext cx="714375" cy="228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–11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1243013" y="2866067"/>
            <a:ext cx="32504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Integración E2E, UAT con residentes, capacitación.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414338" y="3180392"/>
            <a:ext cx="714375" cy="228600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414338" y="3180392"/>
            <a:ext cx="714375" cy="228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–12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243013" y="3180392"/>
            <a:ext cx="32504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Piloto, métricas y cierre (demo/video, docs).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346513" y="3861863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lang="en-US" sz="2025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Riesgos u obstáculos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346530" y="4380550"/>
            <a:ext cx="4490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lang="en-US" sz="837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Tiempo de los residentes, descubrimiento con autoridades, interconectividad, privacidad de la información.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46513" y="4217579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816" y="1633087"/>
            <a:ext cx="4328108" cy="2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80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/>
          <p:nvPr/>
        </p:nvSpPr>
        <p:spPr>
          <a:xfrm>
            <a:off x="0" y="0"/>
            <a:ext cx="71400" cy="5580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414338" y="342900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Beneficios Clave de VECINAPP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414338" y="765804"/>
            <a:ext cx="571500" cy="342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414338" y="1028505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585788" y="1199955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75" y="1328542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/>
          <p:nvPr/>
        </p:nvSpPr>
        <p:spPr>
          <a:xfrm>
            <a:off x="585788" y="1742880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Seguridad Mejorada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585788" y="2042917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Sistema de alertas en tiempo real, registro de visitantes y monitoreo de incidencias para aumentar la seguridad de toda la comunidad.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4722019" y="1028505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4893469" y="1199955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625" y="1328542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/>
          <p:nvPr/>
        </p:nvSpPr>
        <p:spPr>
          <a:xfrm>
            <a:off x="4893469" y="1742880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Comunicación Efectiva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4893469" y="2042917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Canales directos entre residentes y administración, notificaciones instantáneas y chat comunitario para mantener a todos informados.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414338" y="3090286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>
            <a:off x="585788" y="3261736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375" y="3390323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585788" y="3804661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Gestión Eficiente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585788" y="4104698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Automatización de procesos administrativos, seguimiento de incidencias y mantenimiento preventivo para optimizar recursos y tiempo.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4722019" y="3090286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4893469" y="3261736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2056" y="3390323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4893469" y="3804661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Transparencia Total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4893469" y="4104698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Acceso a información financiera, decisiones administrativas y estado de solicitudes para fomentar la confianza y participación comunitaria.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414338" y="5094917"/>
            <a:ext cx="8386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VECINAPP mejora la calidad de vida en comunidad a través de tecnología intuitiva y accesible.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